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0" d="100"/>
          <a:sy n="50" d="100"/>
        </p:scale>
        <p:origin x="2124"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2DCF2E-8EE4-4C4D-9264-1D999C38EA8D}" type="datetimeFigureOut">
              <a:rPr lang="en-IN" smtClean="0"/>
              <a:t>02-06-2022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4140289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2DCF2E-8EE4-4C4D-9264-1D999C38EA8D}" type="datetimeFigureOut">
              <a:rPr lang="en-IN" smtClean="0"/>
              <a:t>02-06-2022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1556558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2DCF2E-8EE4-4C4D-9264-1D999C38EA8D}" type="datetimeFigureOut">
              <a:rPr lang="en-IN" smtClean="0"/>
              <a:t>02-06-2022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4093512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2DCF2E-8EE4-4C4D-9264-1D999C38EA8D}" type="datetimeFigureOut">
              <a:rPr lang="en-IN" smtClean="0"/>
              <a:t>02-06-2022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225149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2DCF2E-8EE4-4C4D-9264-1D999C38EA8D}" type="datetimeFigureOut">
              <a:rPr lang="en-IN" smtClean="0"/>
              <a:t>02-06-2022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395019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2DCF2E-8EE4-4C4D-9264-1D999C38EA8D}" type="datetimeFigureOut">
              <a:rPr lang="en-IN" smtClean="0"/>
              <a:t>02-06-2022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269027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2DCF2E-8EE4-4C4D-9264-1D999C38EA8D}" type="datetimeFigureOut">
              <a:rPr lang="en-IN" smtClean="0"/>
              <a:t>02-06-2022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1744703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52DCF2E-8EE4-4C4D-9264-1D999C38EA8D}" type="datetimeFigureOut">
              <a:rPr lang="en-IN" smtClean="0"/>
              <a:t>02-06-2022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1370900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52DCF2E-8EE4-4C4D-9264-1D999C38EA8D}" type="datetimeFigureOut">
              <a:rPr lang="en-IN" smtClean="0"/>
              <a:t>02-06-2022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124123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2DCF2E-8EE4-4C4D-9264-1D999C38EA8D}" type="datetimeFigureOut">
              <a:rPr lang="en-IN" smtClean="0"/>
              <a:t>02-06-2022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2754705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2DCF2E-8EE4-4C4D-9264-1D999C38EA8D}" type="datetimeFigureOut">
              <a:rPr lang="en-IN" smtClean="0"/>
              <a:t>02-06-2022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628DCD-5BFE-4638-8E35-F32AB173A189}" type="slidenum">
              <a:rPr lang="en-IN" smtClean="0"/>
              <a:t>‹#›</a:t>
            </a:fld>
            <a:endParaRPr lang="en-IN"/>
          </a:p>
        </p:txBody>
      </p:sp>
    </p:spTree>
    <p:extLst>
      <p:ext uri="{BB962C8B-B14F-4D97-AF65-F5344CB8AC3E}">
        <p14:creationId xmlns:p14="http://schemas.microsoft.com/office/powerpoint/2010/main" val="1927465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E52DCF2E-8EE4-4C4D-9264-1D999C38EA8D}" type="datetimeFigureOut">
              <a:rPr lang="en-IN" smtClean="0"/>
              <a:t>02-06-2022</a:t>
            </a:fld>
            <a:endParaRPr lang="en-IN"/>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83628DCD-5BFE-4638-8E35-F32AB173A189}" type="slidenum">
              <a:rPr lang="en-IN" smtClean="0"/>
              <a:t>‹#›</a:t>
            </a:fld>
            <a:endParaRPr lang="en-IN"/>
          </a:p>
        </p:txBody>
      </p:sp>
    </p:spTree>
    <p:extLst>
      <p:ext uri="{BB962C8B-B14F-4D97-AF65-F5344CB8AC3E}">
        <p14:creationId xmlns:p14="http://schemas.microsoft.com/office/powerpoint/2010/main" val="2888265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1C03298-6DBE-4635-9AB2-79A0A933BEB8}"/>
              </a:ext>
            </a:extLst>
          </p:cNvPr>
          <p:cNvSpPr txBox="1"/>
          <p:nvPr/>
        </p:nvSpPr>
        <p:spPr>
          <a:xfrm>
            <a:off x="95695" y="437633"/>
            <a:ext cx="4719562" cy="95410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Mr. Shantanu Bhadkamkar</a:t>
            </a:r>
          </a:p>
          <a:p>
            <a:r>
              <a:rPr lang="en-US" sz="1400" b="1" dirty="0">
                <a:latin typeface="Arial" panose="020B0604020202020204" pitchFamily="34" charset="0"/>
                <a:cs typeface="Arial" panose="020B0604020202020204" pitchFamily="34" charset="0"/>
              </a:rPr>
              <a:t>(Chairman : Maharashtra State Development Council)</a:t>
            </a:r>
          </a:p>
          <a:p>
            <a:r>
              <a:rPr lang="en-US" sz="1400" dirty="0">
                <a:latin typeface="Arial" panose="020B0604020202020204" pitchFamily="34" charset="0"/>
                <a:cs typeface="Arial" panose="020B0604020202020204" pitchFamily="34" charset="0"/>
              </a:rPr>
              <a:t>Managing Director, ATC Group &amp; </a:t>
            </a:r>
          </a:p>
          <a:p>
            <a:r>
              <a:rPr lang="en-US" sz="1400" dirty="0">
                <a:latin typeface="Arial" panose="020B0604020202020204" pitchFamily="34" charset="0"/>
                <a:cs typeface="Arial" panose="020B0604020202020204" pitchFamily="34" charset="0"/>
              </a:rPr>
              <a:t>Chairman, Rotomac Containers Pvt Ltd</a:t>
            </a:r>
          </a:p>
        </p:txBody>
      </p:sp>
      <p:sp>
        <p:nvSpPr>
          <p:cNvPr id="10" name="TextBox 9">
            <a:extLst>
              <a:ext uri="{FF2B5EF4-FFF2-40B4-BE49-F238E27FC236}">
                <a16:creationId xmlns:a16="http://schemas.microsoft.com/office/drawing/2014/main" id="{C38C2CF0-30E3-423C-939B-5C4D767441E8}"/>
              </a:ext>
            </a:extLst>
          </p:cNvPr>
          <p:cNvSpPr txBox="1"/>
          <p:nvPr/>
        </p:nvSpPr>
        <p:spPr>
          <a:xfrm>
            <a:off x="95695" y="1276490"/>
            <a:ext cx="5915025" cy="2462213"/>
          </a:xfrm>
          <a:prstGeom prst="rect">
            <a:avLst/>
          </a:prstGeom>
          <a:noFill/>
        </p:spPr>
        <p:txBody>
          <a:bodyPr wrap="square">
            <a:spAutoFit/>
          </a:bodyPr>
          <a:lstStyle/>
          <a:p>
            <a:pPr algn="just"/>
            <a:endParaRPr lang="en-US" sz="1400" dirty="0">
              <a:latin typeface="Arial" panose="020B0604020202020204" pitchFamily="34" charset="0"/>
              <a:cs typeface="Arial" panose="020B0604020202020204" pitchFamily="34" charset="0"/>
            </a:endParaRPr>
          </a:p>
          <a:p>
            <a:pPr algn="just"/>
            <a:r>
              <a:rPr lang="en-US" sz="1400" dirty="0">
                <a:latin typeface="Arial" panose="020B0604020202020204" pitchFamily="34" charset="0"/>
                <a:cs typeface="Arial" panose="020B0604020202020204" pitchFamily="34" charset="0"/>
              </a:rPr>
              <a:t>He done his B.Sc., Customs CBLR Rule 6 (CHALR Rule 9), OPM – Harvard Business School and Honorary Fellow of </a:t>
            </a:r>
            <a:r>
              <a:rPr lang="en-US" sz="1400" dirty="0" err="1">
                <a:latin typeface="Arial" panose="020B0604020202020204" pitchFamily="34" charset="0"/>
                <a:cs typeface="Arial" panose="020B0604020202020204" pitchFamily="34" charset="0"/>
              </a:rPr>
              <a:t>Narottam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Morarjee</a:t>
            </a:r>
            <a:r>
              <a:rPr lang="en-US" sz="1400" dirty="0">
                <a:latin typeface="Arial" panose="020B0604020202020204" pitchFamily="34" charset="0"/>
                <a:cs typeface="Arial" panose="020B0604020202020204" pitchFamily="34" charset="0"/>
              </a:rPr>
              <a:t> Institute of Shipping (NMIS). </a:t>
            </a:r>
          </a:p>
          <a:p>
            <a:pPr algn="just"/>
            <a:endParaRPr lang="en-US" sz="1400" dirty="0">
              <a:latin typeface="Arial" panose="020B0604020202020204" pitchFamily="34" charset="0"/>
              <a:cs typeface="Arial" panose="020B0604020202020204" pitchFamily="34" charset="0"/>
            </a:endParaRPr>
          </a:p>
          <a:p>
            <a:pPr algn="just"/>
            <a:r>
              <a:rPr lang="en-US" sz="1400" dirty="0">
                <a:latin typeface="Arial" panose="020B0604020202020204" pitchFamily="34" charset="0"/>
                <a:cs typeface="Arial" panose="020B0604020202020204" pitchFamily="34" charset="0"/>
              </a:rPr>
              <a:t>He is the Immediate Past President of Association of Multimodal Transport Operators of India (AMTOI), Past President and Advisor to Maharashtra Chamber of Commerce, Industry and Agriculture (MACCIA) and Indian Maritime University (IMU), TN Apex Skill Training Centre for Transportation and Logistics, Executive Member in the Governing Council (Nominee) of Logistics Sector Skill Council.</a:t>
            </a:r>
            <a:r>
              <a:rPr lang="en-US" sz="1100" b="1" dirty="0">
                <a:latin typeface="Arial" panose="020B0604020202020204" pitchFamily="34" charset="0"/>
                <a:cs typeface="Arial" panose="020B0604020202020204" pitchFamily="34" charset="0"/>
              </a:rPr>
              <a:t> </a:t>
            </a:r>
          </a:p>
        </p:txBody>
      </p:sp>
      <p:sp>
        <p:nvSpPr>
          <p:cNvPr id="8" name="TextBox 7">
            <a:extLst>
              <a:ext uri="{FF2B5EF4-FFF2-40B4-BE49-F238E27FC236}">
                <a16:creationId xmlns:a16="http://schemas.microsoft.com/office/drawing/2014/main" id="{FE769016-17EB-7566-836D-CBF051629459}"/>
              </a:ext>
            </a:extLst>
          </p:cNvPr>
          <p:cNvSpPr txBox="1"/>
          <p:nvPr/>
        </p:nvSpPr>
        <p:spPr>
          <a:xfrm>
            <a:off x="180994" y="3890962"/>
            <a:ext cx="3752405" cy="1373196"/>
          </a:xfrm>
          <a:prstGeom prst="rect">
            <a:avLst/>
          </a:prstGeom>
          <a:noFill/>
        </p:spPr>
        <p:txBody>
          <a:bodyPr wrap="square" rtlCol="0">
            <a:spAutoFit/>
          </a:bodyPr>
          <a:lstStyle/>
          <a:p>
            <a:r>
              <a:rPr lang="en-US" sz="1600" b="1" dirty="0">
                <a:latin typeface="Arial" panose="020B0604020202020204" pitchFamily="34" charset="0"/>
                <a:ea typeface="Cambria" panose="02040503050406030204" pitchFamily="18" charset="0"/>
                <a:cs typeface="Arial" panose="020B0604020202020204" pitchFamily="34" charset="0"/>
              </a:rPr>
              <a:t>Mr. Umesh Kamble</a:t>
            </a:r>
          </a:p>
          <a:p>
            <a:r>
              <a:rPr lang="en-US" sz="1600" b="1" dirty="0">
                <a:latin typeface="Arial" panose="020B0604020202020204" pitchFamily="34" charset="0"/>
                <a:ea typeface="Cambria" panose="02040503050406030204" pitchFamily="18" charset="0"/>
                <a:cs typeface="Arial" panose="020B0604020202020204" pitchFamily="34" charset="0"/>
              </a:rPr>
              <a:t>Co Chair- Maharashtra </a:t>
            </a:r>
            <a:r>
              <a:rPr lang="en-US" sz="1600" b="1">
                <a:latin typeface="Arial" panose="020B0604020202020204" pitchFamily="34" charset="0"/>
                <a:ea typeface="Cambria" panose="02040503050406030204" pitchFamily="18" charset="0"/>
                <a:cs typeface="Arial" panose="020B0604020202020204" pitchFamily="34" charset="0"/>
              </a:rPr>
              <a:t>State Development </a:t>
            </a:r>
            <a:r>
              <a:rPr lang="en-US" sz="1600" b="1" dirty="0">
                <a:latin typeface="Arial" panose="020B0604020202020204" pitchFamily="34" charset="0"/>
                <a:ea typeface="Cambria" panose="02040503050406030204" pitchFamily="18" charset="0"/>
                <a:cs typeface="Arial" panose="020B0604020202020204" pitchFamily="34" charset="0"/>
              </a:rPr>
              <a:t>Council &amp;</a:t>
            </a:r>
          </a:p>
          <a:p>
            <a:pPr>
              <a:lnSpc>
                <a:spcPct val="115000"/>
              </a:lnSpc>
            </a:pPr>
            <a:r>
              <a:rPr lang="en-IN" sz="1600" dirty="0">
                <a:latin typeface="Arial" panose="020B0604020202020204" pitchFamily="34" charset="0"/>
                <a:ea typeface="Cambria" panose="02040503050406030204" pitchFamily="18" charset="0"/>
                <a:cs typeface="Arial" panose="020B0604020202020204" pitchFamily="34" charset="0"/>
              </a:rPr>
              <a:t>Founder &amp; Director</a:t>
            </a:r>
          </a:p>
          <a:p>
            <a:pPr>
              <a:lnSpc>
                <a:spcPct val="115000"/>
              </a:lnSpc>
            </a:pPr>
            <a:r>
              <a:rPr lang="en-IN" sz="1600" dirty="0">
                <a:latin typeface="Arial" panose="020B0604020202020204" pitchFamily="34" charset="0"/>
                <a:ea typeface="Cambria" panose="02040503050406030204" pitchFamily="18" charset="0"/>
                <a:cs typeface="Arial" panose="020B0604020202020204" pitchFamily="34" charset="0"/>
              </a:rPr>
              <a:t>Farm to Fork Solutions</a:t>
            </a:r>
          </a:p>
        </p:txBody>
      </p:sp>
      <p:sp>
        <p:nvSpPr>
          <p:cNvPr id="14" name="TextBox 13">
            <a:extLst>
              <a:ext uri="{FF2B5EF4-FFF2-40B4-BE49-F238E27FC236}">
                <a16:creationId xmlns:a16="http://schemas.microsoft.com/office/drawing/2014/main" id="{817278D7-C115-9E3C-2687-E6C1F99D8371}"/>
              </a:ext>
            </a:extLst>
          </p:cNvPr>
          <p:cNvSpPr txBox="1"/>
          <p:nvPr/>
        </p:nvSpPr>
        <p:spPr>
          <a:xfrm>
            <a:off x="180994" y="5450513"/>
            <a:ext cx="6363241" cy="3738459"/>
          </a:xfrm>
          <a:prstGeom prst="rect">
            <a:avLst/>
          </a:prstGeom>
          <a:noFill/>
        </p:spPr>
        <p:txBody>
          <a:bodyPr wrap="square">
            <a:spAutoFit/>
          </a:bodyPr>
          <a:lstStyle/>
          <a:p>
            <a:pPr algn="just">
              <a:lnSpc>
                <a:spcPct val="107000"/>
              </a:lnSpc>
              <a:spcAft>
                <a:spcPts val="800"/>
              </a:spcAft>
            </a:pPr>
            <a:r>
              <a:rPr lang="en-IN" sz="1400" dirty="0">
                <a:latin typeface="Arial" panose="020B0604020202020204" pitchFamily="34" charset="0"/>
                <a:cs typeface="Arial" panose="020B0604020202020204" pitchFamily="34" charset="0"/>
              </a:rPr>
              <a:t>Mr. Umesh Kamble is a first generation entrepreneur and is Founder and Managing Director of Farm To Fork Solutions India </a:t>
            </a:r>
            <a:r>
              <a:rPr lang="en-IN" sz="1400" dirty="0" err="1">
                <a:latin typeface="Arial" panose="020B0604020202020204" pitchFamily="34" charset="0"/>
                <a:cs typeface="Arial" panose="020B0604020202020204" pitchFamily="34" charset="0"/>
              </a:rPr>
              <a:t>Pvt.</a:t>
            </a:r>
            <a:r>
              <a:rPr lang="en-IN" sz="1400" dirty="0">
                <a:latin typeface="Arial" panose="020B0604020202020204" pitchFamily="34" charset="0"/>
                <a:cs typeface="Arial" panose="020B0604020202020204" pitchFamily="34" charset="0"/>
              </a:rPr>
              <a:t> Ltd.  He is technocrat having 15 years of experience in Food processing Set up, Legal </a:t>
            </a:r>
            <a:r>
              <a:rPr lang="en-IN" sz="1400" dirty="0" err="1">
                <a:latin typeface="Arial" panose="020B0604020202020204" pitchFamily="34" charset="0"/>
                <a:cs typeface="Arial" panose="020B0604020202020204" pitchFamily="34" charset="0"/>
              </a:rPr>
              <a:t>Liaisoning</a:t>
            </a:r>
            <a:r>
              <a:rPr lang="en-IN" sz="1400" dirty="0">
                <a:latin typeface="Arial" panose="020B0604020202020204" pitchFamily="34" charset="0"/>
                <a:cs typeface="Arial" panose="020B0604020202020204" pitchFamily="34" charset="0"/>
              </a:rPr>
              <a:t> &amp; Licensing Services for Food, Drug, Cosmetic and other Industries in India, </a:t>
            </a:r>
          </a:p>
          <a:p>
            <a:pPr algn="just">
              <a:lnSpc>
                <a:spcPct val="107000"/>
              </a:lnSpc>
              <a:spcAft>
                <a:spcPts val="800"/>
              </a:spcAft>
            </a:pPr>
            <a:r>
              <a:rPr lang="en-IN" sz="1400" dirty="0">
                <a:latin typeface="Arial" panose="020B0604020202020204" pitchFamily="34" charset="0"/>
                <a:cs typeface="Arial" panose="020B0604020202020204" pitchFamily="34" charset="0"/>
              </a:rPr>
              <a:t>He has worked with various MNC viz., SGS India Pvt Ltd, Reliance Retail Ltd, Godrej Agrovet Ltd. Umesh Kamble holds Food Sciences Degree from College of Food Technology, (</a:t>
            </a:r>
            <a:r>
              <a:rPr lang="en-IN" sz="1400" dirty="0" err="1">
                <a:latin typeface="Arial" panose="020B0604020202020204" pitchFamily="34" charset="0"/>
                <a:cs typeface="Arial" panose="020B0604020202020204" pitchFamily="34" charset="0"/>
              </a:rPr>
              <a:t>Marathawada</a:t>
            </a:r>
            <a:r>
              <a:rPr lang="en-IN" sz="1400" dirty="0">
                <a:latin typeface="Arial" panose="020B0604020202020204" pitchFamily="34" charset="0"/>
                <a:cs typeface="Arial" panose="020B0604020202020204" pitchFamily="34" charset="0"/>
              </a:rPr>
              <a:t> Agricultural University, </a:t>
            </a:r>
            <a:r>
              <a:rPr lang="en-IN" sz="1400" dirty="0" err="1">
                <a:latin typeface="Arial" panose="020B0604020202020204" pitchFamily="34" charset="0"/>
                <a:cs typeface="Arial" panose="020B0604020202020204" pitchFamily="34" charset="0"/>
              </a:rPr>
              <a:t>Parbhani</a:t>
            </a:r>
            <a:r>
              <a:rPr lang="en-IN" sz="1400" dirty="0">
                <a:latin typeface="Arial" panose="020B0604020202020204" pitchFamily="34" charset="0"/>
                <a:cs typeface="Arial" panose="020B0604020202020204" pitchFamily="34" charset="0"/>
              </a:rPr>
              <a:t>, MH) and M.Sc. (Food Technology) Punjab Agricultural University, Ludhiana , Punjab. </a:t>
            </a:r>
          </a:p>
          <a:p>
            <a:pPr algn="just">
              <a:lnSpc>
                <a:spcPct val="107000"/>
              </a:lnSpc>
              <a:spcAft>
                <a:spcPts val="800"/>
              </a:spcAft>
            </a:pPr>
            <a:r>
              <a:rPr lang="en-IN" sz="1400" dirty="0">
                <a:latin typeface="Arial" panose="020B0604020202020204" pitchFamily="34" charset="0"/>
                <a:cs typeface="Arial" panose="020B0604020202020204" pitchFamily="34" charset="0"/>
              </a:rPr>
              <a:t>He also holds Diploma in HACCP, ISO 9001:2000 &amp; TQM conducted by Quality Environment &amp; IEC, Pune and Govt. College of Engineering, Pune. Member of Board of Governor of CFTPBN Alumni Association  from 2009 Vice President of Association of Food Scientists &amp; Technologists India (AFSTI) – Mumbai Chapter Life Member of All India Agricultural Students Association (AIASA), New Delhi Life Member of Punjab Agriculture University  Alumni Association, Ludhiana </a:t>
            </a:r>
            <a:r>
              <a:rPr lang="en-IN" sz="1400" dirty="0" err="1">
                <a:latin typeface="Arial" panose="020B0604020202020204" pitchFamily="34" charset="0"/>
                <a:cs typeface="Arial" panose="020B0604020202020204" pitchFamily="34" charset="0"/>
              </a:rPr>
              <a:t>FoSTaC</a:t>
            </a:r>
            <a:r>
              <a:rPr lang="en-IN" sz="1400" dirty="0">
                <a:latin typeface="Arial" panose="020B0604020202020204" pitchFamily="34" charset="0"/>
                <a:cs typeface="Arial" panose="020B0604020202020204" pitchFamily="34" charset="0"/>
              </a:rPr>
              <a:t> Trainer for General Manufacturing. </a:t>
            </a:r>
          </a:p>
        </p:txBody>
      </p:sp>
      <p:pic>
        <p:nvPicPr>
          <p:cNvPr id="15" name="Picture 14" descr="A person smiling for the camera&#10;&#10;Description automatically generated with medium confidence">
            <a:extLst>
              <a:ext uri="{FF2B5EF4-FFF2-40B4-BE49-F238E27FC236}">
                <a16:creationId xmlns:a16="http://schemas.microsoft.com/office/drawing/2014/main" id="{94B0C67B-2296-3539-A37E-C0824ECD7D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1793" y="3980277"/>
            <a:ext cx="1343236" cy="1343236"/>
          </a:xfrm>
          <a:prstGeom prst="rect">
            <a:avLst/>
          </a:prstGeom>
        </p:spPr>
      </p:pic>
      <p:pic>
        <p:nvPicPr>
          <p:cNvPr id="1026" name="Picture 2">
            <a:extLst>
              <a:ext uri="{FF2B5EF4-FFF2-40B4-BE49-F238E27FC236}">
                <a16:creationId xmlns:a16="http://schemas.microsoft.com/office/drawing/2014/main" id="{2EC2A836-CE74-11D4-285E-770B3750F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2045" y="114905"/>
            <a:ext cx="1043456" cy="13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0776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402</TotalTime>
  <Words>339</Words>
  <Application>Microsoft Office PowerPoint</Application>
  <PresentationFormat>Widescreen</PresentationFormat>
  <Paragraphs>15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Nahid Alam</dc:creator>
  <cp:lastModifiedBy>Sumita Chakravarty</cp:lastModifiedBy>
  <cp:revision>14</cp:revision>
  <dcterms:created xsi:type="dcterms:W3CDTF">2022-02-25T08:17:13Z</dcterms:created>
  <dcterms:modified xsi:type="dcterms:W3CDTF">2022-06-02T07:21:50Z</dcterms:modified>
</cp:coreProperties>
</file>